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HK Modular" charset="1" panose="00000800000000000000"/>
      <p:regular r:id="rId23"/>
    </p:embeddedFont>
    <p:embeddedFont>
      <p:font typeface="Glacial Indifference Bold" charset="1" panose="00000800000000000000"/>
      <p:regular r:id="rId24"/>
    </p:embeddedFont>
    <p:embeddedFont>
      <p:font typeface="Gruppo" charset="1" panose="02000604060000020004"/>
      <p:regular r:id="rId25"/>
    </p:embeddedFont>
    <p:embeddedFont>
      <p:font typeface="Raleway Bold" charset="1" panose="00000000000000000000"/>
      <p:regular r:id="rId26"/>
    </p:embeddedFont>
    <p:embeddedFont>
      <p:font typeface="Raleway" charset="1" panose="00000000000000000000"/>
      <p:regular r:id="rId27"/>
    </p:embeddedFont>
    <p:embeddedFont>
      <p:font typeface="Raleway Light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zenodo.org/records/5511912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ietresearch.onlinelibrary.wiley.com/doi/10.1049/iet-rsn.2019.0493" TargetMode="External" Type="http://schemas.openxmlformats.org/officeDocument/2006/relationships/hyperlink"/><Relationship Id="rId3" Target="https://doi.org/10.5281/zenodo.5845259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54235" y="-723790"/>
            <a:ext cx="3513477" cy="1884501"/>
          </a:xfrm>
          <a:custGeom>
            <a:avLst/>
            <a:gdLst/>
            <a:ahLst/>
            <a:cxnLst/>
            <a:rect r="r" b="b" t="t" l="l"/>
            <a:pathLst>
              <a:path h="1884501" w="3513477">
                <a:moveTo>
                  <a:pt x="0" y="0"/>
                </a:moveTo>
                <a:lnTo>
                  <a:pt x="3513477" y="0"/>
                </a:lnTo>
                <a:lnTo>
                  <a:pt x="3513477" y="1884501"/>
                </a:lnTo>
                <a:lnTo>
                  <a:pt x="0" y="1884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44203" y="2142910"/>
            <a:ext cx="3799594" cy="678844"/>
          </a:xfrm>
          <a:custGeom>
            <a:avLst/>
            <a:gdLst/>
            <a:ahLst/>
            <a:cxnLst/>
            <a:rect r="r" b="b" t="t" l="l"/>
            <a:pathLst>
              <a:path h="678844" w="3799594">
                <a:moveTo>
                  <a:pt x="0" y="0"/>
                </a:moveTo>
                <a:lnTo>
                  <a:pt x="3799594" y="0"/>
                </a:lnTo>
                <a:lnTo>
                  <a:pt x="3799594" y="678844"/>
                </a:lnTo>
                <a:lnTo>
                  <a:pt x="0" y="678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4158" y="8468678"/>
            <a:ext cx="3513477" cy="1884501"/>
          </a:xfrm>
          <a:custGeom>
            <a:avLst/>
            <a:gdLst/>
            <a:ahLst/>
            <a:cxnLst/>
            <a:rect r="r" b="b" t="t" l="l"/>
            <a:pathLst>
              <a:path h="1884501" w="3513477">
                <a:moveTo>
                  <a:pt x="0" y="0"/>
                </a:moveTo>
                <a:lnTo>
                  <a:pt x="3513477" y="0"/>
                </a:lnTo>
                <a:lnTo>
                  <a:pt x="3513477" y="1884501"/>
                </a:lnTo>
                <a:lnTo>
                  <a:pt x="0" y="1884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5628" y="1028700"/>
            <a:ext cx="546953" cy="514135"/>
          </a:xfrm>
          <a:custGeom>
            <a:avLst/>
            <a:gdLst/>
            <a:ahLst/>
            <a:cxnLst/>
            <a:rect r="r" b="b" t="t" l="l"/>
            <a:pathLst>
              <a:path h="514135" w="546953">
                <a:moveTo>
                  <a:pt x="0" y="0"/>
                </a:moveTo>
                <a:lnTo>
                  <a:pt x="546953" y="0"/>
                </a:lnTo>
                <a:lnTo>
                  <a:pt x="546953" y="514135"/>
                </a:lnTo>
                <a:lnTo>
                  <a:pt x="0" y="514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70567" y="617789"/>
            <a:ext cx="2227725" cy="1318040"/>
          </a:xfrm>
          <a:custGeom>
            <a:avLst/>
            <a:gdLst/>
            <a:ahLst/>
            <a:cxnLst/>
            <a:rect r="r" b="b" t="t" l="l"/>
            <a:pathLst>
              <a:path h="1318040" w="2227725">
                <a:moveTo>
                  <a:pt x="0" y="0"/>
                </a:moveTo>
                <a:lnTo>
                  <a:pt x="2227726" y="0"/>
                </a:lnTo>
                <a:lnTo>
                  <a:pt x="2227726" y="1318040"/>
                </a:lnTo>
                <a:lnTo>
                  <a:pt x="0" y="13180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2642" r="-76520" b="-4613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89350" y="617789"/>
            <a:ext cx="3210045" cy="1278788"/>
          </a:xfrm>
          <a:custGeom>
            <a:avLst/>
            <a:gdLst/>
            <a:ahLst/>
            <a:cxnLst/>
            <a:rect r="r" b="b" t="t" l="l"/>
            <a:pathLst>
              <a:path h="1278788" w="3210045">
                <a:moveTo>
                  <a:pt x="0" y="0"/>
                </a:moveTo>
                <a:lnTo>
                  <a:pt x="3210046" y="0"/>
                </a:lnTo>
                <a:lnTo>
                  <a:pt x="3210046" y="1278788"/>
                </a:lnTo>
                <a:lnTo>
                  <a:pt x="0" y="12787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5918" r="0" b="-4234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70680" y="3517079"/>
            <a:ext cx="17442193" cy="138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1"/>
              </a:lnSpc>
            </a:pPr>
            <a:r>
              <a:rPr lang="en-US" sz="975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MICRO-DOPPLER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46326" y="6829198"/>
            <a:ext cx="2815820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OUR TEAM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26720" y="5052444"/>
            <a:ext cx="17434560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BASED TARGET CLASSIFICATION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70087" y="7469009"/>
            <a:ext cx="4716066" cy="288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ABDUL RIJAS AHAMMED 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BALA MUGESH M K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 DHARSHINI M V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MAGESHWARAN P 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MAHIMA TEJESHWINI R 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PRABHA M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47300" y="1112982"/>
            <a:ext cx="4350618" cy="37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9"/>
              </a:lnSpc>
              <a:spcBef>
                <a:spcPct val="0"/>
              </a:spcBef>
            </a:pPr>
            <a:r>
              <a:rPr lang="en-US" b="true" sz="267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BLACK SQUAD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954" y="2549303"/>
            <a:ext cx="7927201" cy="5188394"/>
          </a:xfrm>
          <a:custGeom>
            <a:avLst/>
            <a:gdLst/>
            <a:ahLst/>
            <a:cxnLst/>
            <a:rect r="r" b="b" t="t" l="l"/>
            <a:pathLst>
              <a:path h="5188394" w="7927201">
                <a:moveTo>
                  <a:pt x="0" y="0"/>
                </a:moveTo>
                <a:lnTo>
                  <a:pt x="7927202" y="0"/>
                </a:lnTo>
                <a:lnTo>
                  <a:pt x="7927202" y="5188394"/>
                </a:lnTo>
                <a:lnTo>
                  <a:pt x="0" y="5188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9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40186" y="2549303"/>
            <a:ext cx="8019114" cy="5188394"/>
          </a:xfrm>
          <a:custGeom>
            <a:avLst/>
            <a:gdLst/>
            <a:ahLst/>
            <a:cxnLst/>
            <a:rect r="r" b="b" t="t" l="l"/>
            <a:pathLst>
              <a:path h="5188394" w="8019114">
                <a:moveTo>
                  <a:pt x="0" y="0"/>
                </a:moveTo>
                <a:lnTo>
                  <a:pt x="8019114" y="0"/>
                </a:lnTo>
                <a:lnTo>
                  <a:pt x="8019114" y="5188394"/>
                </a:lnTo>
                <a:lnTo>
                  <a:pt x="0" y="5188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345" r="-1198" b="-44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13172" y="750247"/>
            <a:ext cx="16230600" cy="86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BIRD OR DRONE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82787"/>
            <a:ext cx="16230600" cy="7040023"/>
          </a:xfrm>
          <a:custGeom>
            <a:avLst/>
            <a:gdLst/>
            <a:ahLst/>
            <a:cxnLst/>
            <a:rect r="r" b="b" t="t" l="l"/>
            <a:pathLst>
              <a:path h="7040023" w="16230600">
                <a:moveTo>
                  <a:pt x="0" y="0"/>
                </a:moveTo>
                <a:lnTo>
                  <a:pt x="16230600" y="0"/>
                </a:lnTo>
                <a:lnTo>
                  <a:pt x="16230600" y="7040022"/>
                </a:lnTo>
                <a:lnTo>
                  <a:pt x="0" y="7040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68537" y="773430"/>
            <a:ext cx="13350926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TAKEWAY FROM ROUND 1 - MENTORING SESSION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16426" y="1500999"/>
            <a:ext cx="13350926" cy="32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2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MULTI-CLASS TARGET CLASSIFICATION IDEA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02043" y="1028700"/>
            <a:ext cx="12883914" cy="8229600"/>
          </a:xfrm>
          <a:custGeom>
            <a:avLst/>
            <a:gdLst/>
            <a:ahLst/>
            <a:cxnLst/>
            <a:rect r="r" b="b" t="t" l="l"/>
            <a:pathLst>
              <a:path h="8229600" w="12883914">
                <a:moveTo>
                  <a:pt x="0" y="0"/>
                </a:moveTo>
                <a:lnTo>
                  <a:pt x="12883914" y="0"/>
                </a:lnTo>
                <a:lnTo>
                  <a:pt x="128839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49581" y="1028700"/>
            <a:ext cx="11948667" cy="7781569"/>
          </a:xfrm>
          <a:custGeom>
            <a:avLst/>
            <a:gdLst/>
            <a:ahLst/>
            <a:cxnLst/>
            <a:rect r="r" b="b" t="t" l="l"/>
            <a:pathLst>
              <a:path h="7781569" w="11948667">
                <a:moveTo>
                  <a:pt x="0" y="0"/>
                </a:moveTo>
                <a:lnTo>
                  <a:pt x="11948667" y="0"/>
                </a:lnTo>
                <a:lnTo>
                  <a:pt x="11948667" y="7781569"/>
                </a:lnTo>
                <a:lnTo>
                  <a:pt x="0" y="7781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54666" y="3709607"/>
            <a:ext cx="4070297" cy="4070297"/>
          </a:xfrm>
          <a:custGeom>
            <a:avLst/>
            <a:gdLst/>
            <a:ahLst/>
            <a:cxnLst/>
            <a:rect r="r" b="b" t="t" l="l"/>
            <a:pathLst>
              <a:path h="4070297" w="4070297">
                <a:moveTo>
                  <a:pt x="0" y="0"/>
                </a:moveTo>
                <a:lnTo>
                  <a:pt x="4070296" y="0"/>
                </a:lnTo>
                <a:lnTo>
                  <a:pt x="4070296" y="4070296"/>
                </a:lnTo>
                <a:lnTo>
                  <a:pt x="0" y="407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67213"/>
            <a:ext cx="13463469" cy="1730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PRIME MINISTER </a:t>
            </a:r>
          </a:p>
          <a:p>
            <a:pPr algn="l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INPUTS AND UPDATES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15472" y="4481099"/>
            <a:ext cx="12843828" cy="279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9"/>
              </a:lnSpc>
            </a:pPr>
            <a:r>
              <a:rPr lang="en-US" sz="499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==&gt; Distance of target</a:t>
            </a:r>
          </a:p>
          <a:p>
            <a:pPr algn="l">
              <a:lnSpc>
                <a:spcPts val="7499"/>
              </a:lnSpc>
            </a:pPr>
          </a:p>
          <a:p>
            <a:pPr algn="l">
              <a:lnSpc>
                <a:spcPts val="7499"/>
              </a:lnSpc>
            </a:pPr>
            <a:r>
              <a:rPr lang="en-US" sz="499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==&gt; Direction of target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3586126" y="2702386"/>
            <a:ext cx="2441114" cy="2441114"/>
            <a:chOff x="0" y="0"/>
            <a:chExt cx="14840029" cy="148400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38492" t="0" r="-38492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408240" y="2702386"/>
            <a:ext cx="2441114" cy="2441114"/>
            <a:chOff x="0" y="0"/>
            <a:chExt cx="14840029" cy="14840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38492" t="0" r="-38492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226671" y="2551919"/>
            <a:ext cx="2441114" cy="2441114"/>
            <a:chOff x="0" y="0"/>
            <a:chExt cx="14840029" cy="148400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24572" t="0" r="-24572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2295533" y="2551919"/>
            <a:ext cx="2441114" cy="2441114"/>
            <a:chOff x="0" y="0"/>
            <a:chExt cx="14840029" cy="148400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-24665" t="0" r="-24665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3140565" y="990600"/>
            <a:ext cx="11417579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CONCLUSION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81669" y="5576785"/>
            <a:ext cx="13890004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Research-driven solution for drone detection and classifications. Combines advanced technologies, scalable, real-world prototype addressing critical security concerns.</a:t>
            </a:r>
          </a:p>
          <a:p>
            <a:pPr algn="ctr">
              <a:lnSpc>
                <a:spcPts val="525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9730" y="859097"/>
            <a:ext cx="8134270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REFERENCES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2517" y="1864140"/>
            <a:ext cx="12717960" cy="679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9704" indent="-299852" lvl="1">
              <a:lnSpc>
                <a:spcPts val="4166"/>
              </a:lnSpc>
              <a:buFont typeface="Arial"/>
              <a:buChar char="•"/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J. Smith and A. Doe, “Micro-Doppler signatures in drone detection,” IEEE Transactions on Aerospace and Electronic Systems, vol. 57, no. 3, pp. 1234–1245, Jul. 2021.</a:t>
            </a:r>
          </a:p>
          <a:p>
            <a:pPr algn="just" marL="599704" indent="-299852" lvl="1">
              <a:lnSpc>
                <a:spcPts val="4166"/>
              </a:lnSpc>
              <a:buFont typeface="Arial"/>
              <a:buChar char="•"/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A. Karlsson, M. Jansson and M. Hämäläinen, "Model-Aided Drone Classification Using Convolutional Neural Networks," 2022 IEEE Radar Conference. contact: alek@kth.se</a:t>
            </a:r>
          </a:p>
          <a:p>
            <a:pPr algn="just" marL="599704" indent="-299852" lvl="1">
              <a:lnSpc>
                <a:spcPts val="4166"/>
              </a:lnSpc>
              <a:buFont typeface="Arial"/>
              <a:buChar char="•"/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Seongjoon Kang, Henrik Forsten, Vasilii Semkin, Sundeep Rangan, March 15, 2024, "Millimeter Wave 60 GHz Radar Measurements: UAS and Birds ", IEEE Dataport.</a:t>
            </a:r>
          </a:p>
          <a:p>
            <a:pPr algn="just" marL="599704" indent="-299852" lvl="1">
              <a:lnSpc>
                <a:spcPts val="4166"/>
              </a:lnSpc>
              <a:buFont typeface="Arial"/>
              <a:buChar char="•"/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S. Björklund and N. Wadströmer, “Target Detection and Classification of Small Drones by Deep Learning on Radar Micro-Doppler,” in *2019 International Radar Conference (RADAR)*, Toulon, France, Sep. 2019, pp. 1–6. doi: 10.1109/RADAR41533.2019.171294.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597178" y="2425053"/>
            <a:ext cx="3965809" cy="5754169"/>
            <a:chOff x="0" y="0"/>
            <a:chExt cx="5287745" cy="76722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77034" y="0"/>
              <a:ext cx="4798628" cy="7672225"/>
            </a:xfrm>
            <a:custGeom>
              <a:avLst/>
              <a:gdLst/>
              <a:ahLst/>
              <a:cxnLst/>
              <a:rect r="r" b="b" t="t" l="l"/>
              <a:pathLst>
                <a:path h="7672225" w="4798628">
                  <a:moveTo>
                    <a:pt x="0" y="0"/>
                  </a:moveTo>
                  <a:lnTo>
                    <a:pt x="4798628" y="0"/>
                  </a:lnTo>
                  <a:lnTo>
                    <a:pt x="4798628" y="7672225"/>
                  </a:lnTo>
                  <a:lnTo>
                    <a:pt x="0" y="767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0" y="1261196"/>
              <a:ext cx="5287745" cy="5287745"/>
              <a:chOff x="0" y="0"/>
              <a:chExt cx="14840029" cy="1484002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00FFF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38492" t="0" r="-38492" b="0"/>
                </a:stretch>
              </a:blipFill>
            </p:spPr>
          </p:sp>
        </p:grp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1028700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18141" y="3648280"/>
            <a:ext cx="11183517" cy="149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11"/>
              </a:lnSpc>
            </a:pPr>
            <a:r>
              <a:rPr lang="en-US" sz="945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THANK YOU!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8141" y="5623010"/>
            <a:ext cx="10916976" cy="75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7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 we look to the future, these technologies will play a crucial role in shaping a better world for generations to come.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95637" y="1113188"/>
            <a:ext cx="4350618" cy="37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9"/>
              </a:lnSpc>
              <a:spcBef>
                <a:spcPct val="0"/>
              </a:spcBef>
            </a:pPr>
            <a:r>
              <a:rPr lang="en-US" b="true" sz="267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TEAM BLACK SQUAD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3034" y="9434606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7185" y="881155"/>
            <a:ext cx="10771508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1516" y="2138455"/>
            <a:ext cx="15266657" cy="673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99"/>
              </a:lnSpc>
            </a:pPr>
            <a:r>
              <a:rPr lang="en-US" sz="399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Need for Security:  </a:t>
            </a:r>
            <a:r>
              <a:rPr lang="en-US" sz="3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Demand for efficient surveillance systems</a:t>
            </a:r>
          </a:p>
          <a:p>
            <a:pPr algn="just">
              <a:lnSpc>
                <a:spcPts val="5999"/>
              </a:lnSpc>
            </a:pPr>
            <a:r>
              <a:rPr lang="en-US" sz="3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  <a:p>
            <a:pPr algn="just">
              <a:lnSpc>
                <a:spcPts val="5999"/>
              </a:lnSpc>
            </a:pPr>
            <a:r>
              <a:rPr lang="en-US" sz="399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Threat: </a:t>
            </a:r>
          </a:p>
          <a:p>
            <a:pPr algn="just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Privacy and Security risks.</a:t>
            </a:r>
          </a:p>
          <a:p>
            <a:pPr algn="just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Miscellaneous activities &amp; threats</a:t>
            </a:r>
          </a:p>
          <a:p>
            <a:pPr algn="just">
              <a:lnSpc>
                <a:spcPts val="5999"/>
              </a:lnSpc>
            </a:pPr>
          </a:p>
          <a:p>
            <a:pPr algn="just">
              <a:lnSpc>
                <a:spcPts val="5999"/>
              </a:lnSpc>
            </a:pPr>
            <a:r>
              <a:rPr lang="en-US" sz="399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Objective: </a:t>
            </a:r>
            <a:r>
              <a:rPr lang="en-US" sz="3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Classify drones and birds using micro-Doppler radar data to enhance detection accuracy.</a:t>
            </a:r>
          </a:p>
          <a:p>
            <a:pPr algn="just">
              <a:lnSpc>
                <a:spcPts val="599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568124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7"/>
                </a:lnTo>
                <a:lnTo>
                  <a:pt x="0" y="487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96286" y="4214017"/>
            <a:ext cx="6759222" cy="4842181"/>
          </a:xfrm>
          <a:custGeom>
            <a:avLst/>
            <a:gdLst/>
            <a:ahLst/>
            <a:cxnLst/>
            <a:rect r="r" b="b" t="t" l="l"/>
            <a:pathLst>
              <a:path h="4842181" w="6759222">
                <a:moveTo>
                  <a:pt x="0" y="0"/>
                </a:moveTo>
                <a:lnTo>
                  <a:pt x="6759222" y="0"/>
                </a:lnTo>
                <a:lnTo>
                  <a:pt x="6759222" y="4842181"/>
                </a:lnTo>
                <a:lnTo>
                  <a:pt x="0" y="48421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621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53965" y="859097"/>
            <a:ext cx="12980070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THE SCIENCE BEHIND 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4005" y="2434919"/>
            <a:ext cx="16043783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50"/>
              </a:lnSpc>
            </a:pPr>
            <a:r>
              <a:rPr lang="en-US" sz="350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Doppler Effect:</a:t>
            </a:r>
          </a:p>
          <a:p>
            <a:pPr algn="just">
              <a:lnSpc>
                <a:spcPts val="5250"/>
              </a:lnSpc>
            </a:pPr>
            <a:r>
              <a:rPr lang="en-US" sz="35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C</a:t>
            </a:r>
            <a:r>
              <a:rPr lang="en-US" sz="35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hange in a wave’s frequency as the source moves closer or farther.</a:t>
            </a:r>
          </a:p>
          <a:p>
            <a:pPr algn="just">
              <a:lnSpc>
                <a:spcPts val="525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568124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7"/>
                </a:lnTo>
                <a:lnTo>
                  <a:pt x="0" y="487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1892" y="4444417"/>
            <a:ext cx="4869819" cy="4813883"/>
          </a:xfrm>
          <a:custGeom>
            <a:avLst/>
            <a:gdLst/>
            <a:ahLst/>
            <a:cxnLst/>
            <a:rect r="r" b="b" t="t" l="l"/>
            <a:pathLst>
              <a:path h="4813883" w="4869819">
                <a:moveTo>
                  <a:pt x="0" y="0"/>
                </a:moveTo>
                <a:lnTo>
                  <a:pt x="4869820" y="0"/>
                </a:lnTo>
                <a:lnTo>
                  <a:pt x="4869820" y="4813883"/>
                </a:lnTo>
                <a:lnTo>
                  <a:pt x="0" y="48138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5684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38384" y="4444417"/>
            <a:ext cx="4992612" cy="4813883"/>
          </a:xfrm>
          <a:custGeom>
            <a:avLst/>
            <a:gdLst/>
            <a:ahLst/>
            <a:cxnLst/>
            <a:rect r="r" b="b" t="t" l="l"/>
            <a:pathLst>
              <a:path h="4813883" w="4992612">
                <a:moveTo>
                  <a:pt x="0" y="0"/>
                </a:moveTo>
                <a:lnTo>
                  <a:pt x="4992612" y="0"/>
                </a:lnTo>
                <a:lnTo>
                  <a:pt x="4992612" y="4813883"/>
                </a:lnTo>
                <a:lnTo>
                  <a:pt x="0" y="48138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703" t="0" r="-870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53965" y="859097"/>
            <a:ext cx="12980070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THE SCIENCE BEHIND IT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321656"/>
            <a:ext cx="15619368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50"/>
              </a:lnSpc>
            </a:pPr>
            <a:r>
              <a:rPr lang="en-US" sz="350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Micro - Doppler Effect:</a:t>
            </a:r>
          </a:p>
          <a:p>
            <a:pPr algn="just">
              <a:lnSpc>
                <a:spcPts val="5250"/>
              </a:lnSpc>
            </a:pPr>
            <a:r>
              <a:rPr lang="en-US" sz="3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</a:t>
            </a:r>
            <a:r>
              <a:rPr lang="en-US" sz="35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requency changes from moving object parts like blades or wings.</a:t>
            </a:r>
          </a:p>
          <a:p>
            <a:pPr algn="just">
              <a:lnSpc>
                <a:spcPts val="525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81075"/>
            <a:ext cx="1211810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DATASET: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48504" y="2029459"/>
            <a:ext cx="15390991" cy="693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77 GHz FMCW radar dataset with 75868 micro-Doppler segments of drones, birds, humans, and corner reflectors for classification tasks.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300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Column Details:</a:t>
            </a:r>
          </a:p>
          <a:p>
            <a:pPr algn="just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Target Type: Type of object (e.g., drones, birds, humans).</a:t>
            </a:r>
          </a:p>
          <a:p>
            <a:pPr algn="just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Radar Data: Complex-valued matrix of radar measurements.</a:t>
            </a:r>
          </a:p>
          <a:p>
            <a:pPr algn="just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Range: Distance to the target's center (in meters).</a:t>
            </a:r>
          </a:p>
          <a:p>
            <a:pPr algn="just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Time: Time position of the radar segment.</a:t>
            </a:r>
          </a:p>
          <a:p>
            <a:pPr algn="just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Partition: Dataset split (1=training, 2=validation, 3=test).</a:t>
            </a:r>
          </a:p>
          <a:p>
            <a:pPr algn="just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Edge Indicator: Whether the target is near the radar’s field edge (1=yes, 0=no).</a:t>
            </a:r>
          </a:p>
          <a:p>
            <a:pPr algn="just">
              <a:lnSpc>
                <a:spcPts val="3900"/>
              </a:lnSpc>
            </a:pPr>
          </a:p>
          <a:p>
            <a:pPr algn="just">
              <a:lnSpc>
                <a:spcPts val="3900"/>
              </a:lnSpc>
            </a:pPr>
            <a:r>
              <a:rPr lang="en-US" sz="300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Targets:</a:t>
            </a:r>
          </a:p>
          <a:p>
            <a:pPr algn="just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Birds - 6</a:t>
            </a:r>
          </a:p>
          <a:p>
            <a:pPr algn="just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Drones - 6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19714" y="9220834"/>
            <a:ext cx="7974092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Source: </a:t>
            </a:r>
            <a:r>
              <a:rPr lang="en-US" sz="3000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2" tooltip="https://zenodo.org/records/5511912"/>
              </a:rPr>
              <a:t>https://zenodo.org/records/5511912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81075"/>
            <a:ext cx="1211810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EXISTING SOLUTIONS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799889"/>
            <a:ext cx="15390991" cy="283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Using Fast Fourier Transformation: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The radar data is transformed into a frequency spectrum using </a:t>
            </a:r>
            <a:r>
              <a:rPr lang="en-US" sz="300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FFT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it is directly feed to the model after normalization.</a:t>
            </a:r>
            <a:r>
              <a:rPr lang="en-US" sz="30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CNN model processes this data to classify drones versus non-drones.</a:t>
            </a:r>
          </a:p>
          <a:p>
            <a:pPr algn="just">
              <a:lnSpc>
                <a:spcPts val="4500"/>
              </a:lnSpc>
            </a:pP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PROOF OF CONCEPT: </a:t>
            </a:r>
            <a:r>
              <a:rPr lang="en-US" sz="3000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2" tooltip="https://ietresearch.onlinelibrary.wiley.com/doi/10.1049/iet-rsn.2019.0493"/>
              </a:rPr>
              <a:t>https://doi/10.1049/iet-rsn.2019.0493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76069"/>
            <a:ext cx="15390991" cy="283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Using Short-Time Fourier Transform(STFT) :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Radar signals are converted into spectrograms by using </a:t>
            </a:r>
            <a:r>
              <a:rPr lang="en-US" sz="300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STFT.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These spectrograms help capture the motion patterns of drones and birds, which are then classified using GoogLeNet. and custom Serial Network.</a:t>
            </a:r>
          </a:p>
          <a:p>
            <a:pPr algn="just">
              <a:lnSpc>
                <a:spcPts val="4500"/>
              </a:lnSpc>
            </a:pPr>
            <a:r>
              <a:rPr lang="en-US" sz="300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PROOF OF CONCEPT:  </a:t>
            </a:r>
            <a:r>
              <a:rPr lang="en-US" sz="3000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3" tooltip="https://doi.org/10.5281/zenodo.5845259"/>
              </a:rPr>
              <a:t>https://doi.org/10.5281/zenodo.5845259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34980" y="2056290"/>
            <a:ext cx="7320094" cy="5600240"/>
          </a:xfrm>
          <a:custGeom>
            <a:avLst/>
            <a:gdLst/>
            <a:ahLst/>
            <a:cxnLst/>
            <a:rect r="r" b="b" t="t" l="l"/>
            <a:pathLst>
              <a:path h="5600240" w="7320094">
                <a:moveTo>
                  <a:pt x="0" y="0"/>
                </a:moveTo>
                <a:lnTo>
                  <a:pt x="7320094" y="0"/>
                </a:lnTo>
                <a:lnTo>
                  <a:pt x="7320094" y="5600240"/>
                </a:lnTo>
                <a:lnTo>
                  <a:pt x="0" y="5600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685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27422"/>
            <a:ext cx="970628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PROPOSED SOLUTION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467100"/>
            <a:ext cx="9361440" cy="340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Using Continuous Wavelet Transformation(CWT):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proposed an efficient solution using the CWT with a Random Forest algorithm, where features were extracted from scalogram images to enable object classification within 47 ms and detection in only 70 ms.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1100" y="2179822"/>
            <a:ext cx="970628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PROPOSED SOLUTION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2320" y="2058275"/>
            <a:ext cx="14043359" cy="6986571"/>
          </a:xfrm>
          <a:custGeom>
            <a:avLst/>
            <a:gdLst/>
            <a:ahLst/>
            <a:cxnLst/>
            <a:rect r="r" b="b" t="t" l="l"/>
            <a:pathLst>
              <a:path h="6986571" w="14043359">
                <a:moveTo>
                  <a:pt x="0" y="0"/>
                </a:moveTo>
                <a:lnTo>
                  <a:pt x="14043360" y="0"/>
                </a:lnTo>
                <a:lnTo>
                  <a:pt x="14043360" y="6986571"/>
                </a:lnTo>
                <a:lnTo>
                  <a:pt x="0" y="6986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90860" y="600075"/>
            <a:ext cx="970628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PROPOSED SOLUTION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1538" y="751541"/>
            <a:ext cx="984533" cy="1566814"/>
          </a:xfrm>
          <a:custGeom>
            <a:avLst/>
            <a:gdLst/>
            <a:ahLst/>
            <a:cxnLst/>
            <a:rect r="r" b="b" t="t" l="l"/>
            <a:pathLst>
              <a:path h="1566814" w="984533">
                <a:moveTo>
                  <a:pt x="0" y="0"/>
                </a:moveTo>
                <a:lnTo>
                  <a:pt x="984533" y="0"/>
                </a:lnTo>
                <a:lnTo>
                  <a:pt x="984533" y="1566814"/>
                </a:lnTo>
                <a:lnTo>
                  <a:pt x="0" y="15668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56468" y="5652105"/>
            <a:ext cx="11301259" cy="2910074"/>
          </a:xfrm>
          <a:custGeom>
            <a:avLst/>
            <a:gdLst/>
            <a:ahLst/>
            <a:cxnLst/>
            <a:rect r="r" b="b" t="t" l="l"/>
            <a:pathLst>
              <a:path h="2910074" w="11301259">
                <a:moveTo>
                  <a:pt x="0" y="0"/>
                </a:moveTo>
                <a:lnTo>
                  <a:pt x="11301259" y="0"/>
                </a:lnTo>
                <a:lnTo>
                  <a:pt x="11301259" y="2910074"/>
                </a:lnTo>
                <a:lnTo>
                  <a:pt x="0" y="29100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6071" y="1036988"/>
            <a:ext cx="1356685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EXPANDING POSSIBILITIES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04055"/>
            <a:ext cx="16556795" cy="297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Wavelet Transformation</a:t>
            </a:r>
          </a:p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wavelet transform (WT) is the decomposition of a signal into a set of basis functions consisting of contractions, expansions, and translations of a mother function.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DAGY78PRuWc</dc:identifier>
  <dcterms:modified xsi:type="dcterms:W3CDTF">2011-08-01T06:04:30Z</dcterms:modified>
  <cp:revision>1</cp:revision>
  <dc:title>Round 1 - Mentoring</dc:title>
</cp:coreProperties>
</file>